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handoutMasterIdLst>
    <p:handoutMasterId r:id="rId17"/>
  </p:handoutMasterIdLst>
  <p:sldIdLst>
    <p:sldId id="256" r:id="rId2"/>
    <p:sldId id="271" r:id="rId3"/>
    <p:sldId id="259" r:id="rId4"/>
    <p:sldId id="272" r:id="rId5"/>
    <p:sldId id="261" r:id="rId6"/>
    <p:sldId id="262" r:id="rId7"/>
    <p:sldId id="263" r:id="rId8"/>
    <p:sldId id="260" r:id="rId9"/>
    <p:sldId id="275" r:id="rId10"/>
    <p:sldId id="276" r:id="rId11"/>
    <p:sldId id="277" r:id="rId12"/>
    <p:sldId id="267"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4" d="100"/>
          <a:sy n="74" d="100"/>
        </p:scale>
        <p:origin x="1042"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42CAB-CEA7-4965-9702-41A183ADD0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527F9612-DD0B-4DA6-8B08-B07198BEF8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C7A3C5-D443-4E3C-B719-05C48A10703C}" type="datetimeFigureOut">
              <a:rPr lang="en-IN" smtClean="0"/>
              <a:t>14-10-2019</a:t>
            </a:fld>
            <a:endParaRPr lang="en-IN"/>
          </a:p>
        </p:txBody>
      </p:sp>
      <p:sp>
        <p:nvSpPr>
          <p:cNvPr id="4" name="Footer Placeholder 3">
            <a:extLst>
              <a:ext uri="{FF2B5EF4-FFF2-40B4-BE49-F238E27FC236}">
                <a16:creationId xmlns:a16="http://schemas.microsoft.com/office/drawing/2014/main" id="{86DDE887-25D8-4BEF-9E17-2EE52E65E6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5C41684-FDE2-4027-90FC-0522935D63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D0F495-73D0-4B44-9687-BD03F1A2AEEC}" type="slidenum">
              <a:rPr lang="en-IN" smtClean="0"/>
              <a:t>‹#›</a:t>
            </a:fld>
            <a:endParaRPr lang="en-IN"/>
          </a:p>
        </p:txBody>
      </p:sp>
    </p:spTree>
    <p:extLst>
      <p:ext uri="{BB962C8B-B14F-4D97-AF65-F5344CB8AC3E}">
        <p14:creationId xmlns:p14="http://schemas.microsoft.com/office/powerpoint/2010/main" val="20948709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06E53-02B1-4C7A-96BB-2463DA410CBA}" type="datetimeFigureOut">
              <a:rPr lang="en-IN" smtClean="0"/>
              <a:t>14-10-2019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A0104E-D4F5-4C59-9F33-87384761ABDD}" type="slidenum">
              <a:rPr lang="en-IN" smtClean="0"/>
              <a:t>‹#›</a:t>
            </a:fld>
            <a:endParaRPr lang="en-IN"/>
          </a:p>
        </p:txBody>
      </p:sp>
    </p:spTree>
    <p:extLst>
      <p:ext uri="{BB962C8B-B14F-4D97-AF65-F5344CB8AC3E}">
        <p14:creationId xmlns:p14="http://schemas.microsoft.com/office/powerpoint/2010/main" val="13059467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F1FD6E-45D1-4F92-B86B-C7767262BD16}" type="datetime3">
              <a:rPr lang="en-US" smtClean="0"/>
              <a:t>14 October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A0F8AC-3E9B-45E3-A50A-61D15FBA1BF3}" type="datetime3">
              <a:rPr lang="en-US" smtClean="0"/>
              <a:t>14 October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4107DC-4271-4773-A237-3D07FA344A83}" type="datetime3">
              <a:rPr lang="en-US" smtClean="0"/>
              <a:t>14 October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45A688-DB3F-429D-9712-1530B0E1F7F4}" type="datetime3">
              <a:rPr lang="en-US" smtClean="0"/>
              <a:t>14 October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39DF4FE-53A7-40C9-A09A-B4DF9C51E51A}" type="datetime3">
              <a:rPr lang="en-US" smtClean="0"/>
              <a:t>14 October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FC48F2A-6E77-4B22-B704-87FA75869D67}" type="datetime3">
              <a:rPr lang="en-US" smtClean="0"/>
              <a:t>14 October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3BDFB9-3594-4C46-883F-5E2F6608AD85}" type="datetime3">
              <a:rPr lang="en-US" smtClean="0"/>
              <a:t>14 October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F53BF-4EB5-491B-90FF-21881D7A7DD7}" type="datetime3">
              <a:rPr lang="en-US" smtClean="0"/>
              <a:t>14 October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60A0BA-F335-4EAE-9FD1-C37DBDF9B57A}" type="datetime3">
              <a:rPr lang="en-US" smtClean="0"/>
              <a:t>14 October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560156-6C68-4A1C-A866-7E0513E2B542}" type="datetime3">
              <a:rPr lang="en-US" smtClean="0"/>
              <a:t>14 October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2D0BDB-064C-46C2-A265-CE611FD00209}" type="datetime3">
              <a:rPr lang="en-US" smtClean="0"/>
              <a:t>14 October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162B16-B71C-4E30-ABC7-A585CA18CB31}" type="datetime3">
              <a:rPr lang="en-US" smtClean="0"/>
              <a:t>14 October 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EAC823-E396-43F1-A33C-FA96C3C35C0B}" type="datetime3">
              <a:rPr lang="en-US" smtClean="0"/>
              <a:t>14 October 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70990A-952C-49E3-9126-EA87951D3D6C}" type="datetime3">
              <a:rPr lang="en-US" smtClean="0"/>
              <a:t>14 October 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7769D7-218F-4385-942F-848BC7168DA3}" type="datetime3">
              <a:rPr lang="en-US" smtClean="0"/>
              <a:t>14 October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C08410-AD7C-436F-A92F-2B299C041248}" type="datetime3">
              <a:rPr lang="en-US" smtClean="0"/>
              <a:t>14 October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0B84A51-2FF8-4318-8241-06FEBEF4D641}" type="datetime3">
              <a:rPr lang="en-US" smtClean="0"/>
              <a:t>14 October 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www.ijarnd.com/manuscripts/v3i2/V3I2-1181.pdf" TargetMode="External"/><Relationship Id="rId3" Type="http://schemas.openxmlformats.org/officeDocument/2006/relationships/hyperlink" Target="https://acadpubl.eu/hub/2018-119-12/articles/5/1303.pdf" TargetMode="External"/><Relationship Id="rId7" Type="http://schemas.openxmlformats.org/officeDocument/2006/relationships/hyperlink" Target="https://www.electronics-lab.com/project/home-automation-using-nodemcu-esp8266-board/" TargetMode="External"/><Relationship Id="rId2" Type="http://schemas.openxmlformats.org/officeDocument/2006/relationships/hyperlink" Target="https://electronicsforu.com/electronics-projects/iot-home-automation-hindi-voice-commands-google" TargetMode="External"/><Relationship Id="rId1" Type="http://schemas.openxmlformats.org/officeDocument/2006/relationships/slideLayout" Target="../slideLayouts/slideLayout2.xml"/><Relationship Id="rId6" Type="http://schemas.openxmlformats.org/officeDocument/2006/relationships/hyperlink" Target="https://www.electronicwings.com/users/lokeshc/projects/control-home-appliances-using-google-assistant" TargetMode="External"/><Relationship Id="rId5" Type="http://schemas.openxmlformats.org/officeDocument/2006/relationships/hyperlink" Target="http://www.iosrjen.org/Papers/Conf.19014-2019/Volume-1/14.%2058-62.pdf" TargetMode="External"/><Relationship Id="rId4" Type="http://schemas.openxmlformats.org/officeDocument/2006/relationships/hyperlink" Target="https://www.instructables.com/id/Control-Your-Projects-With-Google-Assistant-and-A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6C7756-DBD6-4749-A18C-899393611819}"/>
              </a:ext>
            </a:extLst>
          </p:cNvPr>
          <p:cNvPicPr>
            <a:picLocks noChangeAspect="1"/>
          </p:cNvPicPr>
          <p:nvPr/>
        </p:nvPicPr>
        <p:blipFill>
          <a:blip r:embed="rId2"/>
          <a:stretch>
            <a:fillRect/>
          </a:stretch>
        </p:blipFill>
        <p:spPr>
          <a:xfrm>
            <a:off x="230378" y="0"/>
            <a:ext cx="1649222" cy="1619989"/>
          </a:xfrm>
          <a:prstGeom prst="rect">
            <a:avLst/>
          </a:prstGeom>
        </p:spPr>
      </p:pic>
      <p:pic>
        <p:nvPicPr>
          <p:cNvPr id="6" name="Picture 5">
            <a:extLst>
              <a:ext uri="{FF2B5EF4-FFF2-40B4-BE49-F238E27FC236}">
                <a16:creationId xmlns:a16="http://schemas.microsoft.com/office/drawing/2014/main" id="{0B4226B6-F6BB-498D-92E8-EB20E2225662}"/>
              </a:ext>
            </a:extLst>
          </p:cNvPr>
          <p:cNvPicPr>
            <a:picLocks noChangeAspect="1"/>
          </p:cNvPicPr>
          <p:nvPr/>
        </p:nvPicPr>
        <p:blipFill rotWithShape="1">
          <a:blip r:embed="rId3"/>
          <a:srcRect t="10688" r="757" b="26290"/>
          <a:stretch/>
        </p:blipFill>
        <p:spPr>
          <a:xfrm>
            <a:off x="9882378" y="26933"/>
            <a:ext cx="2309622" cy="1620461"/>
          </a:xfrm>
          <a:prstGeom prst="rect">
            <a:avLst/>
          </a:prstGeom>
        </p:spPr>
      </p:pic>
      <p:sp>
        <p:nvSpPr>
          <p:cNvPr id="7" name="Rectangle 6">
            <a:extLst>
              <a:ext uri="{FF2B5EF4-FFF2-40B4-BE49-F238E27FC236}">
                <a16:creationId xmlns:a16="http://schemas.microsoft.com/office/drawing/2014/main" id="{02AE1A59-26D1-42D3-BAE4-CF05BED86AEB}"/>
              </a:ext>
            </a:extLst>
          </p:cNvPr>
          <p:cNvSpPr/>
          <p:nvPr/>
        </p:nvSpPr>
        <p:spPr>
          <a:xfrm>
            <a:off x="1676400" y="5182569"/>
            <a:ext cx="6096000" cy="1200329"/>
          </a:xfrm>
          <a:prstGeom prst="rect">
            <a:avLst/>
          </a:prstGeom>
        </p:spPr>
        <p:txBody>
          <a:bodyPr>
            <a:spAutoFit/>
          </a:bodyPr>
          <a:lstStyle/>
          <a:p>
            <a:pPr algn="just"/>
            <a:r>
              <a:rPr lang="en-US" dirty="0">
                <a:solidFill>
                  <a:schemeClr val="tx2">
                    <a:lumMod val="50000"/>
                  </a:schemeClr>
                </a:solidFill>
                <a:latin typeface="Times New Roman" panose="02020603050405020304" pitchFamily="18" charset="0"/>
                <a:cs typeface="Times New Roman" panose="02020603050405020304" pitchFamily="18" charset="0"/>
              </a:rPr>
              <a:t>PREPARED BY :</a:t>
            </a:r>
          </a:p>
          <a:p>
            <a:pPr algn="just"/>
            <a:r>
              <a:rPr lang="en-US" dirty="0">
                <a:solidFill>
                  <a:schemeClr val="tx2">
                    <a:lumMod val="50000"/>
                  </a:schemeClr>
                </a:solidFill>
                <a:latin typeface="Times New Roman" panose="02020603050405020304" pitchFamily="18" charset="0"/>
                <a:cs typeface="Times New Roman" panose="02020603050405020304" pitchFamily="18" charset="0"/>
              </a:rPr>
              <a:t>18DCS052 – VARADA R NAIR</a:t>
            </a:r>
          </a:p>
          <a:p>
            <a:pPr algn="just"/>
            <a:r>
              <a:rPr lang="en-US" dirty="0">
                <a:solidFill>
                  <a:schemeClr val="tx2">
                    <a:lumMod val="50000"/>
                  </a:schemeClr>
                </a:solidFill>
                <a:latin typeface="Times New Roman" panose="02020603050405020304" pitchFamily="18" charset="0"/>
                <a:cs typeface="Times New Roman" panose="02020603050405020304" pitchFamily="18" charset="0"/>
              </a:rPr>
              <a:t>18DCS045 – RUTIKA MEHTA</a:t>
            </a:r>
          </a:p>
          <a:p>
            <a:pPr algn="just"/>
            <a:r>
              <a:rPr lang="en-US" dirty="0">
                <a:solidFill>
                  <a:schemeClr val="tx2">
                    <a:lumMod val="50000"/>
                  </a:schemeClr>
                </a:solidFill>
                <a:latin typeface="Times New Roman" panose="02020603050405020304" pitchFamily="18" charset="0"/>
                <a:cs typeface="Times New Roman" panose="02020603050405020304" pitchFamily="18" charset="0"/>
              </a:rPr>
              <a:t>18DCS053 – MANSI NAKRANI</a:t>
            </a:r>
          </a:p>
        </p:txBody>
      </p:sp>
      <p:sp>
        <p:nvSpPr>
          <p:cNvPr id="8" name="Date Placeholder 7">
            <a:extLst>
              <a:ext uri="{FF2B5EF4-FFF2-40B4-BE49-F238E27FC236}">
                <a16:creationId xmlns:a16="http://schemas.microsoft.com/office/drawing/2014/main" id="{312C9420-B482-4A57-9B43-4E995D986333}"/>
              </a:ext>
            </a:extLst>
          </p:cNvPr>
          <p:cNvSpPr>
            <a:spLocks noGrp="1"/>
          </p:cNvSpPr>
          <p:nvPr>
            <p:ph type="dt" sz="half" idx="10"/>
          </p:nvPr>
        </p:nvSpPr>
        <p:spPr>
          <a:xfrm>
            <a:off x="9060874" y="6130436"/>
            <a:ext cx="2447022" cy="727563"/>
          </a:xfrm>
        </p:spPr>
        <p:txBody>
          <a:bodyPr/>
          <a:lstStyle/>
          <a:p>
            <a:fld id="{CE68B9E1-EF1D-443D-BDD4-B84D35B1AEF5}" type="datetime3">
              <a:rPr lang="en-US" sz="2000" smtClean="0">
                <a:cs typeface="Times New Roman" panose="02020603050405020304" pitchFamily="18" charset="0"/>
              </a:rPr>
              <a:t>14 October 2019</a:t>
            </a:fld>
            <a:endParaRPr lang="en-US" sz="2000" dirty="0">
              <a:cs typeface="Times New Roman" panose="02020603050405020304" pitchFamily="18" charset="0"/>
            </a:endParaRPr>
          </a:p>
        </p:txBody>
      </p:sp>
      <p:sp>
        <p:nvSpPr>
          <p:cNvPr id="9" name="Slide Number Placeholder 8">
            <a:extLst>
              <a:ext uri="{FF2B5EF4-FFF2-40B4-BE49-F238E27FC236}">
                <a16:creationId xmlns:a16="http://schemas.microsoft.com/office/drawing/2014/main" id="{1B615740-8426-4887-AA0A-4B10E90B1596}"/>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11" name="Rectangle 10">
            <a:extLst>
              <a:ext uri="{FF2B5EF4-FFF2-40B4-BE49-F238E27FC236}">
                <a16:creationId xmlns:a16="http://schemas.microsoft.com/office/drawing/2014/main" id="{BF8FE19A-A88C-4A90-ABFE-E963DEE82312}"/>
              </a:ext>
            </a:extLst>
          </p:cNvPr>
          <p:cNvSpPr/>
          <p:nvPr/>
        </p:nvSpPr>
        <p:spPr>
          <a:xfrm>
            <a:off x="-3192761" y="2967335"/>
            <a:ext cx="18577522"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2800" b="1" dirty="0">
                <a:ln/>
                <a:solidFill>
                  <a:schemeClr val="accent3"/>
                </a:solidFill>
              </a:rPr>
              <a:t>HOME AUTOMATION USING VOICE COMMAND BASED ON IOT</a:t>
            </a:r>
          </a:p>
        </p:txBody>
      </p:sp>
    </p:spTree>
    <p:extLst>
      <p:ext uri="{BB962C8B-B14F-4D97-AF65-F5344CB8AC3E}">
        <p14:creationId xmlns:p14="http://schemas.microsoft.com/office/powerpoint/2010/main" val="824934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DBF1-3F18-4E5E-AE31-93CC5E7AF6CF}"/>
              </a:ext>
            </a:extLst>
          </p:cNvPr>
          <p:cNvSpPr>
            <a:spLocks noGrp="1"/>
          </p:cNvSpPr>
          <p:nvPr>
            <p:ph type="title"/>
          </p:nvPr>
        </p:nvSpPr>
        <p:spPr>
          <a:xfrm>
            <a:off x="180975" y="109760"/>
            <a:ext cx="11858625" cy="678022"/>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ROLES AND RESPONSIBILITIES OF EVERY PROJECT MEMBER</a:t>
            </a:r>
            <a:br>
              <a:rPr lang="en-US" dirty="0">
                <a:latin typeface="Times New Roman" panose="02020603050405020304" pitchFamily="18" charset="0"/>
                <a:cs typeface="Times New Roman" panose="02020603050405020304" pitchFamily="18" charset="0"/>
              </a:rPr>
            </a:br>
            <a:br>
              <a:rPr lang="en-US" dirty="0"/>
            </a:br>
            <a:endParaRPr lang="en-IN" dirty="0"/>
          </a:p>
        </p:txBody>
      </p:sp>
      <p:sp>
        <p:nvSpPr>
          <p:cNvPr id="3" name="Content Placeholder 2">
            <a:extLst>
              <a:ext uri="{FF2B5EF4-FFF2-40B4-BE49-F238E27FC236}">
                <a16:creationId xmlns:a16="http://schemas.microsoft.com/office/drawing/2014/main" id="{2D4B9487-41A4-495C-A0B8-98F1CFC3A50F}"/>
              </a:ext>
            </a:extLst>
          </p:cNvPr>
          <p:cNvSpPr>
            <a:spLocks noGrp="1"/>
          </p:cNvSpPr>
          <p:nvPr>
            <p:ph idx="1"/>
          </p:nvPr>
        </p:nvSpPr>
        <p:spPr>
          <a:xfrm>
            <a:off x="2360612" y="1362075"/>
            <a:ext cx="8915400" cy="3777622"/>
          </a:xfrm>
        </p:spPr>
        <p:txBody>
          <a:bodyPr>
            <a:normAutofit lnSpcReduction="10000"/>
          </a:bodyPr>
          <a:lstStyle/>
          <a:p>
            <a:pPr marL="0" indent="0">
              <a:buNone/>
            </a:pPr>
            <a:r>
              <a:rPr lang="en-IN" sz="2000" dirty="0"/>
              <a:t>Following Team Members have worked effectively and have undertaken the below mentioned tasks:</a:t>
            </a:r>
            <a:br>
              <a:rPr lang="en-IN" sz="2000" dirty="0"/>
            </a:br>
            <a:endParaRPr lang="en-IN" sz="2000" dirty="0"/>
          </a:p>
          <a:p>
            <a:pPr lvl="0"/>
            <a:r>
              <a:rPr lang="en-IN" sz="2000" dirty="0"/>
              <a:t>Mansi </a:t>
            </a:r>
            <a:r>
              <a:rPr lang="en-IN" sz="2000" dirty="0" err="1"/>
              <a:t>Nakrani</a:t>
            </a:r>
            <a:r>
              <a:rPr lang="en-IN" sz="2000" dirty="0"/>
              <a:t> :- Handling and solving errors, Testing the application                   					 for  vulnerabilities and bugs, PPT, Report.</a:t>
            </a:r>
          </a:p>
          <a:p>
            <a:pPr marL="0" indent="0">
              <a:buNone/>
            </a:pPr>
            <a:endParaRPr lang="en-IN" sz="2000" dirty="0"/>
          </a:p>
          <a:p>
            <a:pPr lvl="0"/>
            <a:r>
              <a:rPr lang="en-IN" sz="2000" dirty="0" err="1"/>
              <a:t>Rutika</a:t>
            </a:r>
            <a:r>
              <a:rPr lang="en-IN" sz="2000" dirty="0"/>
              <a:t> Mehta   :- Coding the logic, Creating a Design of flow, PPT,  	 					  Report.</a:t>
            </a:r>
          </a:p>
          <a:p>
            <a:pPr marL="0" indent="0">
              <a:buNone/>
            </a:pPr>
            <a:r>
              <a:rPr lang="en-IN" sz="2000" dirty="0"/>
              <a:t> </a:t>
            </a:r>
          </a:p>
          <a:p>
            <a:pPr lvl="0"/>
            <a:r>
              <a:rPr lang="en-IN" sz="2000" dirty="0" err="1"/>
              <a:t>Varada</a:t>
            </a:r>
            <a:r>
              <a:rPr lang="en-IN" sz="2000" dirty="0"/>
              <a:t> Nair     :- Researching in the related field of work, Making                            					  connections, PPT, Report.</a:t>
            </a:r>
          </a:p>
          <a:p>
            <a:endParaRPr lang="en-IN" dirty="0"/>
          </a:p>
        </p:txBody>
      </p:sp>
      <p:sp>
        <p:nvSpPr>
          <p:cNvPr id="4" name="Date Placeholder 3">
            <a:extLst>
              <a:ext uri="{FF2B5EF4-FFF2-40B4-BE49-F238E27FC236}">
                <a16:creationId xmlns:a16="http://schemas.microsoft.com/office/drawing/2014/main" id="{11DD3C45-837E-4DE1-A18D-4CFA30A1915B}"/>
              </a:ext>
            </a:extLst>
          </p:cNvPr>
          <p:cNvSpPr>
            <a:spLocks noGrp="1"/>
          </p:cNvSpPr>
          <p:nvPr>
            <p:ph type="dt" sz="half" idx="10"/>
          </p:nvPr>
        </p:nvSpPr>
        <p:spPr>
          <a:xfrm>
            <a:off x="8742066" y="6130437"/>
            <a:ext cx="2765829" cy="370396"/>
          </a:xfrm>
        </p:spPr>
        <p:txBody>
          <a:bodyPr/>
          <a:lstStyle/>
          <a:p>
            <a:pPr algn="ctr"/>
            <a:fld id="{9760A0BA-F335-4EAE-9FD1-C37DBDF9B57A}" type="datetime3">
              <a:rPr lang="en-US" sz="1800" smtClean="0"/>
              <a:pPr algn="ctr"/>
              <a:t>14 October 2019</a:t>
            </a:fld>
            <a:endParaRPr lang="en-US" sz="1800" dirty="0"/>
          </a:p>
        </p:txBody>
      </p:sp>
      <p:sp>
        <p:nvSpPr>
          <p:cNvPr id="5" name="Slide Number Placeholder 4">
            <a:extLst>
              <a:ext uri="{FF2B5EF4-FFF2-40B4-BE49-F238E27FC236}">
                <a16:creationId xmlns:a16="http://schemas.microsoft.com/office/drawing/2014/main" id="{89B6C9B2-49E5-4764-958F-0121B52D53E3}"/>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6072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177F-EA12-4E85-9DA3-BF4536F33ABF}"/>
              </a:ext>
            </a:extLst>
          </p:cNvPr>
          <p:cNvSpPr>
            <a:spLocks noGrp="1"/>
          </p:cNvSpPr>
          <p:nvPr>
            <p:ph type="title"/>
          </p:nvPr>
        </p:nvSpPr>
        <p:spPr>
          <a:xfrm>
            <a:off x="2592925" y="624110"/>
            <a:ext cx="8911687" cy="640445"/>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EXPECTED OUTCOME</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81A2194-EA30-4002-AAAB-C129C8754C4D}"/>
              </a:ext>
            </a:extLst>
          </p:cNvPr>
          <p:cNvSpPr>
            <a:spLocks noGrp="1"/>
          </p:cNvSpPr>
          <p:nvPr>
            <p:ph type="dt" sz="half" idx="10"/>
          </p:nvPr>
        </p:nvSpPr>
        <p:spPr>
          <a:xfrm>
            <a:off x="9029700" y="6130437"/>
            <a:ext cx="2478195" cy="370396"/>
          </a:xfrm>
        </p:spPr>
        <p:txBody>
          <a:bodyPr/>
          <a:lstStyle/>
          <a:p>
            <a:fld id="{9760A0BA-F335-4EAE-9FD1-C37DBDF9B57A}" type="datetime3">
              <a:rPr lang="en-US" sz="1800" smtClean="0"/>
              <a:t>14 October 2019</a:t>
            </a:fld>
            <a:endParaRPr lang="en-US" sz="1800" dirty="0"/>
          </a:p>
        </p:txBody>
      </p:sp>
      <p:sp>
        <p:nvSpPr>
          <p:cNvPr id="5" name="Slide Number Placeholder 4">
            <a:extLst>
              <a:ext uri="{FF2B5EF4-FFF2-40B4-BE49-F238E27FC236}">
                <a16:creationId xmlns:a16="http://schemas.microsoft.com/office/drawing/2014/main" id="{4C758738-7622-49F9-BE5A-F45AAC349ED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 name="LED VIDEO">
            <a:hlinkClick r:id="" action="ppaction://media"/>
            <a:extLst>
              <a:ext uri="{FF2B5EF4-FFF2-40B4-BE49-F238E27FC236}">
                <a16:creationId xmlns:a16="http://schemas.microsoft.com/office/drawing/2014/main" id="{0D58253C-D659-48F1-960E-FD87DB98C6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95475" y="1456471"/>
            <a:ext cx="9753600" cy="4482050"/>
          </a:xfrm>
          <a:prstGeom prst="rect">
            <a:avLst/>
          </a:prstGeom>
        </p:spPr>
      </p:pic>
    </p:spTree>
    <p:extLst>
      <p:ext uri="{BB962C8B-B14F-4D97-AF65-F5344CB8AC3E}">
        <p14:creationId xmlns:p14="http://schemas.microsoft.com/office/powerpoint/2010/main" val="363114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5E3B-9215-4A1F-A6AE-7D8F7038053E}"/>
              </a:ext>
            </a:extLst>
          </p:cNvPr>
          <p:cNvSpPr>
            <a:spLocks noGrp="1"/>
          </p:cNvSpPr>
          <p:nvPr>
            <p:ph type="title"/>
          </p:nvPr>
        </p:nvSpPr>
        <p:spPr>
          <a:xfrm>
            <a:off x="2149865" y="608829"/>
            <a:ext cx="8911687" cy="723029"/>
          </a:xfrm>
        </p:spPr>
        <p:txBody>
          <a:bodyPr>
            <a:normAutofit fontScale="90000"/>
          </a:bodyPr>
          <a:lstStyle/>
          <a:p>
            <a:pPr algn="ctr"/>
            <a:r>
              <a:rPr lang="en-US" dirty="0">
                <a:ln/>
                <a:solidFill>
                  <a:srgbClr val="0070C0"/>
                </a:solidFill>
                <a:latin typeface="Times New Roman" panose="02020603050405020304" pitchFamily="18" charset="0"/>
                <a:cs typeface="Times New Roman" panose="02020603050405020304" pitchFamily="18" charset="0"/>
              </a:rPr>
              <a:t>FUTURE</a:t>
            </a:r>
            <a:r>
              <a:rPr lang="en-US" dirty="0">
                <a:ln/>
                <a:solidFill>
                  <a:srgbClr val="7030A0"/>
                </a:solidFill>
                <a:latin typeface="Times New Roman" panose="02020603050405020304" pitchFamily="18" charset="0"/>
                <a:cs typeface="Times New Roman" panose="02020603050405020304" pitchFamily="18" charset="0"/>
              </a:rPr>
              <a:t> </a:t>
            </a:r>
            <a:r>
              <a:rPr lang="en-US" dirty="0">
                <a:ln/>
                <a:solidFill>
                  <a:srgbClr val="0070C0"/>
                </a:solidFill>
                <a:latin typeface="Times New Roman" panose="02020603050405020304" pitchFamily="18" charset="0"/>
                <a:cs typeface="Times New Roman" panose="02020603050405020304" pitchFamily="18" charset="0"/>
              </a:rPr>
              <a:t>SCOPE</a:t>
            </a:r>
            <a:br>
              <a:rPr lang="en-IN" dirty="0">
                <a:solidFill>
                  <a:srgbClr val="0070C0"/>
                </a:solidFill>
              </a:rPr>
            </a:br>
            <a:endParaRPr lang="en-IN" dirty="0"/>
          </a:p>
        </p:txBody>
      </p:sp>
      <p:sp>
        <p:nvSpPr>
          <p:cNvPr id="3" name="Content Placeholder 2">
            <a:extLst>
              <a:ext uri="{FF2B5EF4-FFF2-40B4-BE49-F238E27FC236}">
                <a16:creationId xmlns:a16="http://schemas.microsoft.com/office/drawing/2014/main" id="{6C695E93-4563-4AEC-A2B3-21FDF72785B0}"/>
              </a:ext>
            </a:extLst>
          </p:cNvPr>
          <p:cNvSpPr>
            <a:spLocks noGrp="1"/>
          </p:cNvSpPr>
          <p:nvPr>
            <p:ph idx="1"/>
          </p:nvPr>
        </p:nvSpPr>
        <p:spPr/>
        <p:txBody>
          <a:bodyPr/>
          <a:lstStyle/>
          <a:p>
            <a:r>
              <a:rPr lang="en-IN" dirty="0"/>
              <a:t>More linguistic preferences will be offered</a:t>
            </a:r>
          </a:p>
          <a:p>
            <a:r>
              <a:rPr lang="en-IN" dirty="0"/>
              <a:t>Alert messages</a:t>
            </a:r>
          </a:p>
          <a:p>
            <a:r>
              <a:rPr lang="en-IN" dirty="0"/>
              <a:t>More secure system</a:t>
            </a:r>
          </a:p>
          <a:p>
            <a:r>
              <a:rPr lang="en-IN" dirty="0"/>
              <a:t>Fire alarm system</a:t>
            </a:r>
          </a:p>
          <a:p>
            <a:endParaRPr lang="en-IN" dirty="0"/>
          </a:p>
        </p:txBody>
      </p:sp>
      <p:sp>
        <p:nvSpPr>
          <p:cNvPr id="4" name="Date Placeholder 3">
            <a:extLst>
              <a:ext uri="{FF2B5EF4-FFF2-40B4-BE49-F238E27FC236}">
                <a16:creationId xmlns:a16="http://schemas.microsoft.com/office/drawing/2014/main" id="{B2A4CF54-0095-46DF-89E5-D6586F3D2D28}"/>
              </a:ext>
            </a:extLst>
          </p:cNvPr>
          <p:cNvSpPr>
            <a:spLocks noGrp="1"/>
          </p:cNvSpPr>
          <p:nvPr>
            <p:ph type="dt" sz="half" idx="10"/>
          </p:nvPr>
        </p:nvSpPr>
        <p:spPr>
          <a:xfrm>
            <a:off x="9144000" y="6487604"/>
            <a:ext cx="2486443" cy="370396"/>
          </a:xfrm>
        </p:spPr>
        <p:txBody>
          <a:bodyPr/>
          <a:lstStyle/>
          <a:p>
            <a:fld id="{9760A0BA-F335-4EAE-9FD1-C37DBDF9B57A}" type="datetime3">
              <a:rPr lang="en-US" sz="2000" smtClean="0"/>
              <a:t>14 October 2019</a:t>
            </a:fld>
            <a:endParaRPr lang="en-US" dirty="0"/>
          </a:p>
        </p:txBody>
      </p:sp>
      <p:sp>
        <p:nvSpPr>
          <p:cNvPr id="5" name="Slide Number Placeholder 4">
            <a:extLst>
              <a:ext uri="{FF2B5EF4-FFF2-40B4-BE49-F238E27FC236}">
                <a16:creationId xmlns:a16="http://schemas.microsoft.com/office/drawing/2014/main" id="{3276622B-C768-4630-A3DA-445A4EEEF23F}"/>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122" name="Picture 2" descr="Image result for google assistant hindi comma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931" y="2824165"/>
            <a:ext cx="3590400" cy="239649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fire alarm notification using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483" y="3849546"/>
            <a:ext cx="3284686" cy="246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08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920AD-4EC9-4D9E-B9D2-AD2595526685}"/>
              </a:ext>
            </a:extLst>
          </p:cNvPr>
          <p:cNvSpPr>
            <a:spLocks noGrp="1"/>
          </p:cNvSpPr>
          <p:nvPr>
            <p:ph type="title"/>
          </p:nvPr>
        </p:nvSpPr>
        <p:spPr/>
        <p:txBody>
          <a:bodyPr/>
          <a:lstStyle/>
          <a:p>
            <a:r>
              <a:rPr lang="en-US" b="1" dirty="0">
                <a:ln/>
                <a:solidFill>
                  <a:srgbClr val="0070C0"/>
                </a:solidFill>
                <a:latin typeface="Cambria" panose="02040503050406030204" pitchFamily="18" charset="0"/>
              </a:rPr>
              <a:t>REFERENCES</a:t>
            </a:r>
            <a:br>
              <a:rPr lang="en-IN" dirty="0">
                <a:solidFill>
                  <a:srgbClr val="0070C0"/>
                </a:solidFill>
              </a:rPr>
            </a:br>
            <a:endParaRPr lang="en-IN" dirty="0"/>
          </a:p>
        </p:txBody>
      </p:sp>
      <p:sp>
        <p:nvSpPr>
          <p:cNvPr id="3" name="Content Placeholder 2">
            <a:extLst>
              <a:ext uri="{FF2B5EF4-FFF2-40B4-BE49-F238E27FC236}">
                <a16:creationId xmlns:a16="http://schemas.microsoft.com/office/drawing/2014/main" id="{6B5E981B-6266-4F2B-A801-E3C051D3B0B9}"/>
              </a:ext>
            </a:extLst>
          </p:cNvPr>
          <p:cNvSpPr>
            <a:spLocks noGrp="1"/>
          </p:cNvSpPr>
          <p:nvPr>
            <p:ph idx="1"/>
          </p:nvPr>
        </p:nvSpPr>
        <p:spPr/>
        <p:txBody>
          <a:bodyPr>
            <a:normAutofit lnSpcReduction="10000"/>
          </a:bodyPr>
          <a:lstStyle/>
          <a:p>
            <a:r>
              <a:rPr lang="en-IN" dirty="0">
                <a:hlinkClick r:id="rId2"/>
              </a:rPr>
              <a:t>https://electronicsforu.com/electronics-projects/iot-home-automation-hindi-voice-commands-google</a:t>
            </a:r>
            <a:endParaRPr lang="en-IN" dirty="0"/>
          </a:p>
          <a:p>
            <a:r>
              <a:rPr lang="en-IN" dirty="0">
                <a:hlinkClick r:id="rId3"/>
              </a:rPr>
              <a:t>https://acadpubl.eu/hub/2018-119-12/articles/5/1303.pdf</a:t>
            </a:r>
            <a:endParaRPr lang="en-IN" dirty="0"/>
          </a:p>
          <a:p>
            <a:r>
              <a:rPr lang="en-IN" dirty="0">
                <a:hlinkClick r:id="rId4"/>
              </a:rPr>
              <a:t>https://www.instructables.com/id/Control-Your-Projects-With-Google-Assistant-and-Ad/</a:t>
            </a:r>
            <a:endParaRPr lang="en-IN" dirty="0"/>
          </a:p>
          <a:p>
            <a:r>
              <a:rPr lang="en-IN" dirty="0">
                <a:hlinkClick r:id="rId5"/>
              </a:rPr>
              <a:t>http://www.iosrjen.org/Papers/Conf.19014-2019/Volume-1/14.%2058-62.pdf</a:t>
            </a:r>
            <a:endParaRPr lang="en-IN" dirty="0"/>
          </a:p>
          <a:p>
            <a:r>
              <a:rPr lang="en-IN" dirty="0">
                <a:hlinkClick r:id="rId6"/>
              </a:rPr>
              <a:t>https://www.electronicwings.com/users/lokeshc/projects/control-home-appliances-using-google-assistant</a:t>
            </a:r>
            <a:endParaRPr lang="en-IN" dirty="0"/>
          </a:p>
          <a:p>
            <a:r>
              <a:rPr lang="en-IN" dirty="0">
                <a:hlinkClick r:id="rId7"/>
              </a:rPr>
              <a:t>https://www.electronics-lab.com/project/home-automation-using-nodemcu-esp8266-board/</a:t>
            </a:r>
            <a:endParaRPr lang="en-IN" dirty="0"/>
          </a:p>
          <a:p>
            <a:r>
              <a:rPr lang="en-IN" dirty="0">
                <a:hlinkClick r:id="rId8"/>
              </a:rPr>
              <a:t>https://www.ijarnd.com/manuscripts/v3i2/V3I2-1181.pdf</a:t>
            </a:r>
            <a:endParaRPr lang="en-IN" dirty="0"/>
          </a:p>
          <a:p>
            <a:pPr marL="0" indent="0">
              <a:buNone/>
            </a:pPr>
            <a:endParaRPr lang="en-IN" dirty="0"/>
          </a:p>
        </p:txBody>
      </p:sp>
      <p:sp>
        <p:nvSpPr>
          <p:cNvPr id="4" name="Date Placeholder 3">
            <a:extLst>
              <a:ext uri="{FF2B5EF4-FFF2-40B4-BE49-F238E27FC236}">
                <a16:creationId xmlns:a16="http://schemas.microsoft.com/office/drawing/2014/main" id="{AF74300A-6F17-422F-A103-4013030BDDFB}"/>
              </a:ext>
            </a:extLst>
          </p:cNvPr>
          <p:cNvSpPr>
            <a:spLocks noGrp="1"/>
          </p:cNvSpPr>
          <p:nvPr>
            <p:ph type="dt" sz="half" idx="10"/>
          </p:nvPr>
        </p:nvSpPr>
        <p:spPr>
          <a:xfrm>
            <a:off x="9210675" y="6487604"/>
            <a:ext cx="2293937" cy="370396"/>
          </a:xfrm>
        </p:spPr>
        <p:txBody>
          <a:bodyPr/>
          <a:lstStyle/>
          <a:p>
            <a:fld id="{9760A0BA-F335-4EAE-9FD1-C37DBDF9B57A}" type="datetime3">
              <a:rPr lang="en-US" sz="2000" smtClean="0"/>
              <a:t>14 October 2019</a:t>
            </a:fld>
            <a:endParaRPr lang="en-US" dirty="0"/>
          </a:p>
        </p:txBody>
      </p:sp>
      <p:sp>
        <p:nvSpPr>
          <p:cNvPr id="5" name="Slide Number Placeholder 4">
            <a:extLst>
              <a:ext uri="{FF2B5EF4-FFF2-40B4-BE49-F238E27FC236}">
                <a16:creationId xmlns:a16="http://schemas.microsoft.com/office/drawing/2014/main" id="{D9B34064-6589-4031-89FD-635B1A96FF6A}"/>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956300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DE941-682E-4867-BB26-86CA4AC00722}"/>
              </a:ext>
            </a:extLst>
          </p:cNvPr>
          <p:cNvSpPr>
            <a:spLocks noGrp="1"/>
          </p:cNvSpPr>
          <p:nvPr>
            <p:ph type="dt" sz="half" idx="10"/>
          </p:nvPr>
        </p:nvSpPr>
        <p:spPr>
          <a:xfrm>
            <a:off x="9744983" y="6487604"/>
            <a:ext cx="1866608" cy="370396"/>
          </a:xfrm>
        </p:spPr>
        <p:txBody>
          <a:bodyPr/>
          <a:lstStyle/>
          <a:p>
            <a:fld id="{A970990A-952C-49E3-9126-EA87951D3D6C}" type="datetime3">
              <a:rPr lang="en-US" sz="1600" smtClean="0"/>
              <a:t>14 October 2019</a:t>
            </a:fld>
            <a:endParaRPr lang="en-US" dirty="0"/>
          </a:p>
        </p:txBody>
      </p:sp>
      <p:sp>
        <p:nvSpPr>
          <p:cNvPr id="3" name="Slide Number Placeholder 2">
            <a:extLst>
              <a:ext uri="{FF2B5EF4-FFF2-40B4-BE49-F238E27FC236}">
                <a16:creationId xmlns:a16="http://schemas.microsoft.com/office/drawing/2014/main" id="{323796C3-6D68-472B-80D7-9370B1412DB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5" name="Rectangle 4">
            <a:extLst>
              <a:ext uri="{FF2B5EF4-FFF2-40B4-BE49-F238E27FC236}">
                <a16:creationId xmlns:a16="http://schemas.microsoft.com/office/drawing/2014/main" id="{68411E3A-5A34-499E-B706-9272B9AA0B31}"/>
              </a:ext>
            </a:extLst>
          </p:cNvPr>
          <p:cNvSpPr/>
          <p:nvPr/>
        </p:nvSpPr>
        <p:spPr>
          <a:xfrm>
            <a:off x="3046111" y="2644170"/>
            <a:ext cx="6595176" cy="1569660"/>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50800" dist="38100" dir="2700000" algn="tl" rotWithShape="0">
                    <a:prstClr val="black">
                      <a:alpha val="40000"/>
                    </a:prstClr>
                  </a:outerShdw>
                  <a:reflection blurRad="6350" stA="53000" endA="300" endPos="35500" dir="5400000" sy="-90000" algn="bl" rotWithShape="0"/>
                </a:effectLst>
              </a:rPr>
              <a:t>Thank You</a:t>
            </a:r>
          </a:p>
        </p:txBody>
      </p:sp>
    </p:spTree>
    <p:extLst>
      <p:ext uri="{BB962C8B-B14F-4D97-AF65-F5344CB8AC3E}">
        <p14:creationId xmlns:p14="http://schemas.microsoft.com/office/powerpoint/2010/main" val="536209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2176-C6D2-48F7-B4DC-B204F36FFFDA}"/>
              </a:ext>
            </a:extLst>
          </p:cNvPr>
          <p:cNvSpPr>
            <a:spLocks noGrp="1"/>
          </p:cNvSpPr>
          <p:nvPr>
            <p:ph type="title"/>
          </p:nvPr>
        </p:nvSpPr>
        <p:spPr>
          <a:xfrm>
            <a:off x="2592925" y="624110"/>
            <a:ext cx="8911687" cy="718915"/>
          </a:xfrm>
        </p:spPr>
        <p:txBody>
          <a:bodyPr>
            <a:normAutofit/>
          </a:bodyPr>
          <a:lstStyle/>
          <a:p>
            <a:pPr algn="ctr"/>
            <a:r>
              <a:rPr lang="en-US" sz="3200" dirty="0">
                <a:latin typeface="Times New Roman" panose="02020603050405020304" pitchFamily="18" charset="0"/>
                <a:cs typeface="Times New Roman" panose="02020603050405020304" pitchFamily="18" charset="0"/>
              </a:rPr>
              <a:t>OUT LINE</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9281C1-A389-4223-B21A-C99EF063F4F0}"/>
              </a:ext>
            </a:extLst>
          </p:cNvPr>
          <p:cNvSpPr>
            <a:spLocks noGrp="1"/>
          </p:cNvSpPr>
          <p:nvPr>
            <p:ph idx="1"/>
          </p:nvPr>
        </p:nvSpPr>
        <p:spPr>
          <a:xfrm>
            <a:off x="2589212" y="1343025"/>
            <a:ext cx="8915400" cy="4568197"/>
          </a:xfrm>
        </p:spPr>
        <p:txBody>
          <a:bodyPr>
            <a:normAutofit fontScale="92500" lnSpcReduction="20000"/>
          </a:bodyPr>
          <a:lstStyle/>
          <a:p>
            <a:r>
              <a:rPr lang="en-US" sz="2200" dirty="0"/>
              <a:t>Abstract</a:t>
            </a:r>
          </a:p>
          <a:p>
            <a:r>
              <a:rPr lang="en-US" sz="2200" dirty="0"/>
              <a:t>Objective</a:t>
            </a:r>
          </a:p>
          <a:p>
            <a:r>
              <a:rPr lang="en-US" sz="2200" dirty="0"/>
              <a:t>Motivation</a:t>
            </a:r>
          </a:p>
          <a:p>
            <a:r>
              <a:rPr lang="en-US" sz="2200" dirty="0"/>
              <a:t>Hardware Requirements</a:t>
            </a:r>
          </a:p>
          <a:p>
            <a:r>
              <a:rPr lang="en-US" sz="2200" dirty="0"/>
              <a:t>Software Requirements</a:t>
            </a:r>
          </a:p>
          <a:p>
            <a:r>
              <a:rPr lang="en-US" sz="2200" dirty="0"/>
              <a:t>Block Diagram</a:t>
            </a:r>
          </a:p>
          <a:p>
            <a:r>
              <a:rPr lang="en-IN" sz="2200" dirty="0"/>
              <a:t>Implementation screenshots</a:t>
            </a:r>
          </a:p>
          <a:p>
            <a:r>
              <a:rPr lang="en-US" sz="2200" dirty="0"/>
              <a:t>Roles and responsibilities of every project member</a:t>
            </a:r>
          </a:p>
          <a:p>
            <a:r>
              <a:rPr lang="en-IN" sz="2200" dirty="0"/>
              <a:t>Expected Outcome</a:t>
            </a:r>
          </a:p>
          <a:p>
            <a:r>
              <a:rPr lang="en-US" sz="2200" dirty="0">
                <a:ln/>
                <a:cs typeface="Times New Roman" panose="02020603050405020304" pitchFamily="18" charset="0"/>
              </a:rPr>
              <a:t>Future scope</a:t>
            </a:r>
          </a:p>
          <a:p>
            <a:r>
              <a:rPr lang="en-US" sz="2200" dirty="0">
                <a:ln/>
              </a:rPr>
              <a:t>References</a:t>
            </a:r>
            <a:br>
              <a:rPr lang="en-IN" sz="2200" dirty="0"/>
            </a:br>
            <a:endParaRPr lang="en-US" sz="2200" dirty="0"/>
          </a:p>
          <a:p>
            <a:endParaRPr lang="en-IN" dirty="0"/>
          </a:p>
          <a:p>
            <a:endParaRPr lang="en-IN" dirty="0"/>
          </a:p>
        </p:txBody>
      </p:sp>
      <p:sp>
        <p:nvSpPr>
          <p:cNvPr id="4" name="Date Placeholder 3">
            <a:extLst>
              <a:ext uri="{FF2B5EF4-FFF2-40B4-BE49-F238E27FC236}">
                <a16:creationId xmlns:a16="http://schemas.microsoft.com/office/drawing/2014/main" id="{CF7EC1CD-A942-40F4-A5B2-0EDF2E37689C}"/>
              </a:ext>
            </a:extLst>
          </p:cNvPr>
          <p:cNvSpPr>
            <a:spLocks noGrp="1"/>
          </p:cNvSpPr>
          <p:nvPr>
            <p:ph type="dt" sz="half" idx="10"/>
          </p:nvPr>
        </p:nvSpPr>
        <p:spPr>
          <a:xfrm>
            <a:off x="8993276" y="6130437"/>
            <a:ext cx="2514620" cy="370396"/>
          </a:xfrm>
        </p:spPr>
        <p:txBody>
          <a:bodyPr/>
          <a:lstStyle/>
          <a:p>
            <a:pPr algn="ctr"/>
            <a:fld id="{9760A0BA-F335-4EAE-9FD1-C37DBDF9B57A}" type="datetime3">
              <a:rPr lang="en-US" sz="1800" smtClean="0"/>
              <a:pPr algn="ctr"/>
              <a:t>14 October 2019</a:t>
            </a:fld>
            <a:endParaRPr lang="en-US" sz="1800" dirty="0"/>
          </a:p>
        </p:txBody>
      </p:sp>
      <p:sp>
        <p:nvSpPr>
          <p:cNvPr id="5" name="Slide Number Placeholder 4">
            <a:extLst>
              <a:ext uri="{FF2B5EF4-FFF2-40B4-BE49-F238E27FC236}">
                <a16:creationId xmlns:a16="http://schemas.microsoft.com/office/drawing/2014/main" id="{74A8D001-8834-4356-96A0-A0AD8A6E9B1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92517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2CE7-B02E-4234-8111-7E652F6210B3}"/>
              </a:ext>
            </a:extLst>
          </p:cNvPr>
          <p:cNvSpPr>
            <a:spLocks noGrp="1"/>
          </p:cNvSpPr>
          <p:nvPr>
            <p:ph type="title"/>
          </p:nvPr>
        </p:nvSpPr>
        <p:spPr>
          <a:xfrm>
            <a:off x="4226482" y="705945"/>
            <a:ext cx="4140200" cy="528797"/>
          </a:xfrm>
        </p:spPr>
        <p:txBody>
          <a:bodyPr>
            <a:normAutofit fontScale="90000"/>
          </a:bodyPr>
          <a:lstStyle/>
          <a:p>
            <a:pPr algn="ctr"/>
            <a:r>
              <a:rPr lang="en-IN" dirty="0">
                <a:solidFill>
                  <a:srgbClr val="0070C0"/>
                </a:solidFill>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D44E4F20-91F0-446C-B527-46B351BD9710}"/>
              </a:ext>
            </a:extLst>
          </p:cNvPr>
          <p:cNvSpPr>
            <a:spLocks noGrp="1"/>
          </p:cNvSpPr>
          <p:nvPr>
            <p:ph idx="1"/>
          </p:nvPr>
        </p:nvSpPr>
        <p:spPr>
          <a:xfrm>
            <a:off x="2176272" y="1792224"/>
            <a:ext cx="9328340" cy="4118998"/>
          </a:xfrm>
        </p:spPr>
        <p:txBody>
          <a:bodyPr>
            <a:normAutofit/>
          </a:bodyPr>
          <a:lstStyle/>
          <a:p>
            <a:pPr marL="0" indent="0" algn="just">
              <a:buNone/>
            </a:pPr>
            <a:endParaRPr lang="en-IN" sz="2000" dirty="0"/>
          </a:p>
          <a:p>
            <a:pPr marL="0" indent="0" algn="just">
              <a:buNone/>
            </a:pPr>
            <a:r>
              <a:rPr lang="en-IN" sz="2000" dirty="0"/>
              <a:t>The main objective of this project is to develop a home automation system using ESP8266 NODE MCU – Wi-Fi Module with Google Assistant and other third party applications being remotely controlled by any Android smart phone. Since modern houses are gradually shifting from conventional switches to centralized control system, our project aims at developing one such mini Home Automation System wherein nearby appliances can be controlled remotely.</a:t>
            </a:r>
          </a:p>
        </p:txBody>
      </p:sp>
      <p:sp>
        <p:nvSpPr>
          <p:cNvPr id="4" name="Date Placeholder 3">
            <a:extLst>
              <a:ext uri="{FF2B5EF4-FFF2-40B4-BE49-F238E27FC236}">
                <a16:creationId xmlns:a16="http://schemas.microsoft.com/office/drawing/2014/main" id="{D08453DA-8EA4-471B-84D9-5511F2DB5BE8}"/>
              </a:ext>
            </a:extLst>
          </p:cNvPr>
          <p:cNvSpPr>
            <a:spLocks noGrp="1"/>
          </p:cNvSpPr>
          <p:nvPr>
            <p:ph type="dt" sz="half" idx="10"/>
          </p:nvPr>
        </p:nvSpPr>
        <p:spPr>
          <a:xfrm>
            <a:off x="9063613" y="6291707"/>
            <a:ext cx="2440999" cy="557482"/>
          </a:xfrm>
        </p:spPr>
        <p:txBody>
          <a:bodyPr/>
          <a:lstStyle/>
          <a:p>
            <a:fld id="{6CF95554-0A8C-4885-9446-41340F8FC354}" type="datetime3">
              <a:rPr lang="en-US" sz="2000" smtClean="0">
                <a:cs typeface="Times New Roman" panose="02020603050405020304" pitchFamily="18" charset="0"/>
              </a:rPr>
              <a:t>14 October 2019</a:t>
            </a:fld>
            <a:endParaRPr lang="en-US" sz="2000" dirty="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BEE2F4F-1B53-4771-81D8-60E177BC229D}"/>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45206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3EDE1-0EC5-4028-BF73-06DDC1038F7C}"/>
              </a:ext>
            </a:extLst>
          </p:cNvPr>
          <p:cNvSpPr>
            <a:spLocks noGrp="1"/>
          </p:cNvSpPr>
          <p:nvPr>
            <p:ph type="title"/>
          </p:nvPr>
        </p:nvSpPr>
        <p:spPr>
          <a:xfrm>
            <a:off x="2592925" y="624110"/>
            <a:ext cx="8911687" cy="833215"/>
          </a:xfrm>
        </p:spPr>
        <p:txBody>
          <a:bodyPr>
            <a:normAutofit/>
          </a:bodyPr>
          <a:lstStyle/>
          <a:p>
            <a:pPr algn="ctr"/>
            <a:r>
              <a:rPr lang="en-US" sz="3200" dirty="0">
                <a:latin typeface="Times New Roman" panose="02020603050405020304" pitchFamily="18" charset="0"/>
                <a:cs typeface="Times New Roman" panose="02020603050405020304" pitchFamily="18" charset="0"/>
              </a:rPr>
              <a:t>OBJECTIVE</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A39E46-4C8E-49A9-9080-F14AA70EDCCF}"/>
              </a:ext>
            </a:extLst>
          </p:cNvPr>
          <p:cNvSpPr>
            <a:spLocks noGrp="1"/>
          </p:cNvSpPr>
          <p:nvPr>
            <p:ph idx="1"/>
          </p:nvPr>
        </p:nvSpPr>
        <p:spPr/>
        <p:txBody>
          <a:bodyPr/>
          <a:lstStyle/>
          <a:p>
            <a:r>
              <a:rPr lang="en-IN" sz="2000" dirty="0"/>
              <a:t>The objective of this project was to implement and explore the already known concept of using Arduino and IoT and also to learn to manage different kinds of errors.</a:t>
            </a:r>
          </a:p>
          <a:p>
            <a:pPr marL="0" indent="0">
              <a:buNone/>
            </a:pPr>
            <a:endParaRPr lang="en-IN" sz="2000" dirty="0"/>
          </a:p>
          <a:p>
            <a:r>
              <a:rPr lang="en-IN" sz="2000" dirty="0"/>
              <a:t>Idea of creating an inexpensive time saving and energy efficient project motivated us to switch to IoT Home Automation using Google Assistant.</a:t>
            </a:r>
          </a:p>
          <a:p>
            <a:endParaRPr lang="en-IN" dirty="0"/>
          </a:p>
        </p:txBody>
      </p:sp>
      <p:sp>
        <p:nvSpPr>
          <p:cNvPr id="4" name="Date Placeholder 3">
            <a:extLst>
              <a:ext uri="{FF2B5EF4-FFF2-40B4-BE49-F238E27FC236}">
                <a16:creationId xmlns:a16="http://schemas.microsoft.com/office/drawing/2014/main" id="{B52F9030-C9A0-447B-A684-E277CDA4E18D}"/>
              </a:ext>
            </a:extLst>
          </p:cNvPr>
          <p:cNvSpPr>
            <a:spLocks noGrp="1"/>
          </p:cNvSpPr>
          <p:nvPr>
            <p:ph type="dt" sz="half" idx="10"/>
          </p:nvPr>
        </p:nvSpPr>
        <p:spPr>
          <a:xfrm>
            <a:off x="9214338" y="6130437"/>
            <a:ext cx="2293557" cy="370396"/>
          </a:xfrm>
        </p:spPr>
        <p:txBody>
          <a:bodyPr/>
          <a:lstStyle/>
          <a:p>
            <a:pPr algn="ctr"/>
            <a:fld id="{9760A0BA-F335-4EAE-9FD1-C37DBDF9B57A}" type="datetime3">
              <a:rPr lang="en-US" sz="1800" smtClean="0"/>
              <a:pPr algn="ctr"/>
              <a:t>14 October 2019</a:t>
            </a:fld>
            <a:endParaRPr lang="en-US" sz="1800" dirty="0"/>
          </a:p>
        </p:txBody>
      </p:sp>
      <p:sp>
        <p:nvSpPr>
          <p:cNvPr id="5" name="Slide Number Placeholder 4">
            <a:extLst>
              <a:ext uri="{FF2B5EF4-FFF2-40B4-BE49-F238E27FC236}">
                <a16:creationId xmlns:a16="http://schemas.microsoft.com/office/drawing/2014/main" id="{3AEAD464-93A8-4D33-9860-72811CE2C623}"/>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046386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C64357-7F54-4D7D-9BD7-E08813BBCCE8}"/>
              </a:ext>
            </a:extLst>
          </p:cNvPr>
          <p:cNvSpPr>
            <a:spLocks noGrp="1"/>
          </p:cNvSpPr>
          <p:nvPr>
            <p:ph idx="1"/>
          </p:nvPr>
        </p:nvSpPr>
        <p:spPr/>
        <p:txBody>
          <a:bodyPr>
            <a:normAutofit/>
          </a:bodyPr>
          <a:lstStyle/>
          <a:p>
            <a:pPr algn="just"/>
            <a:r>
              <a:rPr lang="en-IN" sz="2000" dirty="0"/>
              <a:t>Low Cost System</a:t>
            </a:r>
          </a:p>
          <a:p>
            <a:pPr algn="just"/>
            <a:r>
              <a:rPr lang="en-IN" sz="2000" dirty="0"/>
              <a:t>Reliable System</a:t>
            </a:r>
          </a:p>
          <a:p>
            <a:pPr algn="just"/>
            <a:r>
              <a:rPr lang="en-IN" sz="2000" dirty="0"/>
              <a:t>Efficient System</a:t>
            </a:r>
          </a:p>
          <a:p>
            <a:pPr algn="just"/>
            <a:r>
              <a:rPr lang="en-IN" sz="2000" dirty="0"/>
              <a:t>System which can be accessed</a:t>
            </a:r>
          </a:p>
          <a:p>
            <a:pPr marL="0" indent="0" algn="just">
              <a:buNone/>
            </a:pPr>
            <a:r>
              <a:rPr lang="en-IN" sz="2000" dirty="0"/>
              <a:t>      by people of all age groups</a:t>
            </a:r>
          </a:p>
        </p:txBody>
      </p:sp>
      <p:sp>
        <p:nvSpPr>
          <p:cNvPr id="4" name="Date Placeholder 3">
            <a:extLst>
              <a:ext uri="{FF2B5EF4-FFF2-40B4-BE49-F238E27FC236}">
                <a16:creationId xmlns:a16="http://schemas.microsoft.com/office/drawing/2014/main" id="{48B3D114-A1A4-48DA-94CE-B8177C17BA6D}"/>
              </a:ext>
            </a:extLst>
          </p:cNvPr>
          <p:cNvSpPr>
            <a:spLocks noGrp="1"/>
          </p:cNvSpPr>
          <p:nvPr>
            <p:ph type="dt" sz="half" idx="10"/>
          </p:nvPr>
        </p:nvSpPr>
        <p:spPr>
          <a:xfrm>
            <a:off x="9244484" y="6442447"/>
            <a:ext cx="2321544" cy="370396"/>
          </a:xfrm>
        </p:spPr>
        <p:txBody>
          <a:bodyPr/>
          <a:lstStyle/>
          <a:p>
            <a:fld id="{9760A0BA-F335-4EAE-9FD1-C37DBDF9B57A}" type="datetime3">
              <a:rPr lang="en-US" sz="2000" smtClean="0"/>
              <a:t>14 October 2019</a:t>
            </a:fld>
            <a:endParaRPr lang="en-US" sz="1400" dirty="0"/>
          </a:p>
        </p:txBody>
      </p:sp>
      <p:sp>
        <p:nvSpPr>
          <p:cNvPr id="5" name="Slide Number Placeholder 4">
            <a:extLst>
              <a:ext uri="{FF2B5EF4-FFF2-40B4-BE49-F238E27FC236}">
                <a16:creationId xmlns:a16="http://schemas.microsoft.com/office/drawing/2014/main" id="{9FB74513-92A9-4A9A-8197-741C5ABB9EC4}"/>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6" name="Title 1">
            <a:extLst>
              <a:ext uri="{FF2B5EF4-FFF2-40B4-BE49-F238E27FC236}">
                <a16:creationId xmlns:a16="http://schemas.microsoft.com/office/drawing/2014/main" id="{57D2974B-8720-4061-862D-0D41867EDCE3}"/>
              </a:ext>
            </a:extLst>
          </p:cNvPr>
          <p:cNvSpPr>
            <a:spLocks noGrp="1"/>
          </p:cNvSpPr>
          <p:nvPr>
            <p:ph type="title"/>
          </p:nvPr>
        </p:nvSpPr>
        <p:spPr>
          <a:xfrm>
            <a:off x="1449387" y="591961"/>
            <a:ext cx="8912225" cy="529019"/>
          </a:xfrm>
        </p:spPr>
        <p:txBody>
          <a:bodyPr>
            <a:normAutofit fontScale="90000"/>
          </a:bodyPr>
          <a:lstStyle/>
          <a:p>
            <a:pPr algn="ctr"/>
            <a:r>
              <a:rPr lang="en-IN" dirty="0">
                <a:solidFill>
                  <a:srgbClr val="0070C0"/>
                </a:solidFill>
                <a:latin typeface="Times New Roman" panose="02020603050405020304" pitchFamily="18" charset="0"/>
                <a:cs typeface="Times New Roman" panose="02020603050405020304" pitchFamily="18" charset="0"/>
              </a:rPr>
              <a:t>MOTIVATION</a:t>
            </a:r>
          </a:p>
        </p:txBody>
      </p:sp>
      <p:pic>
        <p:nvPicPr>
          <p:cNvPr id="4098" name="Picture 2" descr="Image result for home automation with people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8384" y="1120980"/>
            <a:ext cx="5093616" cy="24658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home automation with people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1" y="3898878"/>
            <a:ext cx="3353434" cy="2231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33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3FA9-8813-4635-94B8-011A494FF0E4}"/>
              </a:ext>
            </a:extLst>
          </p:cNvPr>
          <p:cNvSpPr>
            <a:spLocks noGrp="1"/>
          </p:cNvSpPr>
          <p:nvPr>
            <p:ph type="title"/>
          </p:nvPr>
        </p:nvSpPr>
        <p:spPr>
          <a:xfrm>
            <a:off x="2178145" y="624109"/>
            <a:ext cx="8911687" cy="528797"/>
          </a:xfrm>
        </p:spPr>
        <p:txBody>
          <a:bodyPr>
            <a:normAutofit fontScale="90000"/>
          </a:bodyPr>
          <a:lstStyle/>
          <a:p>
            <a:pPr algn="ctr"/>
            <a:r>
              <a:rPr lang="en-US" dirty="0">
                <a:ln/>
                <a:solidFill>
                  <a:srgbClr val="0070C0"/>
                </a:solidFill>
                <a:latin typeface="Times New Roman" panose="02020603050405020304" pitchFamily="18" charset="0"/>
                <a:cs typeface="Times New Roman" panose="02020603050405020304" pitchFamily="18" charset="0"/>
              </a:rPr>
              <a:t>HARDWARE</a:t>
            </a:r>
            <a:r>
              <a:rPr lang="en-US" dirty="0">
                <a:ln/>
                <a:solidFill>
                  <a:schemeClr val="bg2">
                    <a:lumMod val="50000"/>
                  </a:schemeClr>
                </a:solidFill>
                <a:latin typeface="Times New Roman" panose="02020603050405020304" pitchFamily="18" charset="0"/>
                <a:cs typeface="Times New Roman" panose="02020603050405020304" pitchFamily="18" charset="0"/>
              </a:rPr>
              <a:t>    </a:t>
            </a:r>
            <a:r>
              <a:rPr lang="en-US" dirty="0">
                <a:ln/>
                <a:solidFill>
                  <a:srgbClr val="0070C0"/>
                </a:solidFill>
                <a:latin typeface="Times New Roman" panose="02020603050405020304" pitchFamily="18" charset="0"/>
                <a:cs typeface="Times New Roman" panose="02020603050405020304" pitchFamily="18" charset="0"/>
              </a:rPr>
              <a:t>REQUIREMENTS</a:t>
            </a:r>
            <a:br>
              <a:rPr lang="en-IN" b="1" dirty="0">
                <a:ln/>
                <a:solidFill>
                  <a:srgbClr val="0070C0"/>
                </a:solidFill>
              </a:rPr>
            </a:br>
            <a:endParaRPr lang="en-IN" dirty="0"/>
          </a:p>
        </p:txBody>
      </p:sp>
      <p:sp>
        <p:nvSpPr>
          <p:cNvPr id="3" name="Content Placeholder 2">
            <a:extLst>
              <a:ext uri="{FF2B5EF4-FFF2-40B4-BE49-F238E27FC236}">
                <a16:creationId xmlns:a16="http://schemas.microsoft.com/office/drawing/2014/main" id="{F4C144BA-3F6C-4F16-9565-EAFA390FDD05}"/>
              </a:ext>
            </a:extLst>
          </p:cNvPr>
          <p:cNvSpPr>
            <a:spLocks noGrp="1"/>
          </p:cNvSpPr>
          <p:nvPr>
            <p:ph idx="1"/>
          </p:nvPr>
        </p:nvSpPr>
        <p:spPr>
          <a:xfrm>
            <a:off x="2589212" y="2133600"/>
            <a:ext cx="8749348" cy="3996837"/>
          </a:xfrm>
        </p:spPr>
        <p:txBody>
          <a:bodyPr>
            <a:normAutofit/>
          </a:bodyPr>
          <a:lstStyle/>
          <a:p>
            <a:r>
              <a:rPr lang="en-IN" sz="2000" dirty="0" err="1"/>
              <a:t>NodeMCU</a:t>
            </a:r>
            <a:r>
              <a:rPr lang="en-IN" sz="2000" dirty="0"/>
              <a:t> – 32-bit ESP8266 development board with Wi-Fi </a:t>
            </a:r>
            <a:r>
              <a:rPr lang="en-IN" sz="2000" dirty="0" err="1"/>
              <a:t>SoC.</a:t>
            </a:r>
            <a:endParaRPr lang="en-IN" sz="2000" dirty="0"/>
          </a:p>
          <a:p>
            <a:r>
              <a:rPr lang="en-IN" sz="2000" dirty="0"/>
              <a:t>2 – Channel Relay Module </a:t>
            </a:r>
          </a:p>
          <a:p>
            <a:r>
              <a:rPr lang="en-IN" sz="2000" dirty="0"/>
              <a:t>Breadboard</a:t>
            </a:r>
          </a:p>
          <a:p>
            <a:r>
              <a:rPr lang="en-IN" sz="2000" dirty="0"/>
              <a:t>Jumper Wires</a:t>
            </a:r>
          </a:p>
          <a:p>
            <a:r>
              <a:rPr lang="en-IN" sz="2000" dirty="0"/>
              <a:t>Android Phone </a:t>
            </a:r>
          </a:p>
          <a:p>
            <a:r>
              <a:rPr lang="en-IN" sz="2000" dirty="0"/>
              <a:t>Electrical Appliances</a:t>
            </a:r>
          </a:p>
          <a:p>
            <a:r>
              <a:rPr lang="en-IN" sz="2000" dirty="0"/>
              <a:t>LED</a:t>
            </a:r>
            <a:r>
              <a:rPr lang="en-IN" dirty="0"/>
              <a:t>		</a:t>
            </a:r>
          </a:p>
          <a:p>
            <a:endParaRPr lang="en-IN" dirty="0"/>
          </a:p>
        </p:txBody>
      </p:sp>
      <p:sp>
        <p:nvSpPr>
          <p:cNvPr id="4" name="Date Placeholder 3">
            <a:extLst>
              <a:ext uri="{FF2B5EF4-FFF2-40B4-BE49-F238E27FC236}">
                <a16:creationId xmlns:a16="http://schemas.microsoft.com/office/drawing/2014/main" id="{A396D224-9C55-42B6-BED9-DEEAF050E0FC}"/>
              </a:ext>
            </a:extLst>
          </p:cNvPr>
          <p:cNvSpPr>
            <a:spLocks noGrp="1"/>
          </p:cNvSpPr>
          <p:nvPr>
            <p:ph type="dt" sz="half" idx="10"/>
          </p:nvPr>
        </p:nvSpPr>
        <p:spPr>
          <a:xfrm>
            <a:off x="9214338" y="6476807"/>
            <a:ext cx="2397253" cy="370396"/>
          </a:xfrm>
        </p:spPr>
        <p:txBody>
          <a:bodyPr/>
          <a:lstStyle/>
          <a:p>
            <a:fld id="{9760A0BA-F335-4EAE-9FD1-C37DBDF9B57A}" type="datetime3">
              <a:rPr lang="en-US" sz="2000" smtClean="0"/>
              <a:t>14 October 2019</a:t>
            </a:fld>
            <a:endParaRPr lang="en-US" dirty="0"/>
          </a:p>
        </p:txBody>
      </p:sp>
      <p:sp>
        <p:nvSpPr>
          <p:cNvPr id="5" name="Slide Number Placeholder 4">
            <a:extLst>
              <a:ext uri="{FF2B5EF4-FFF2-40B4-BE49-F238E27FC236}">
                <a16:creationId xmlns:a16="http://schemas.microsoft.com/office/drawing/2014/main" id="{418AF8A1-88EA-4543-BC89-4E41C001FEC5}"/>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26" name="Picture 2" descr="Image result for esp8266 wifi mo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8969" y="2665168"/>
            <a:ext cx="3146121" cy="19530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43A2606-3E37-4D3C-8576-40D2CF79A18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5210" y="4070962"/>
            <a:ext cx="4419600" cy="2232660"/>
          </a:xfrm>
          <a:prstGeom prst="rect">
            <a:avLst/>
          </a:prstGeom>
          <a:noFill/>
          <a:ln>
            <a:noFill/>
          </a:ln>
        </p:spPr>
      </p:pic>
    </p:spTree>
    <p:extLst>
      <p:ext uri="{BB962C8B-B14F-4D97-AF65-F5344CB8AC3E}">
        <p14:creationId xmlns:p14="http://schemas.microsoft.com/office/powerpoint/2010/main" val="2946864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C95A-40D7-4AE9-9662-592DF69B68B4}"/>
              </a:ext>
            </a:extLst>
          </p:cNvPr>
          <p:cNvSpPr>
            <a:spLocks noGrp="1"/>
          </p:cNvSpPr>
          <p:nvPr>
            <p:ph type="title"/>
          </p:nvPr>
        </p:nvSpPr>
        <p:spPr>
          <a:xfrm>
            <a:off x="1640156" y="497761"/>
            <a:ext cx="8911687" cy="1280890"/>
          </a:xfrm>
        </p:spPr>
        <p:txBody>
          <a:bodyPr/>
          <a:lstStyle/>
          <a:p>
            <a:pPr algn="ctr"/>
            <a:r>
              <a:rPr lang="en-US" dirty="0">
                <a:ln/>
                <a:solidFill>
                  <a:srgbClr val="0070C0"/>
                </a:solidFill>
                <a:latin typeface="Times New Roman" panose="02020603050405020304" pitchFamily="18" charset="0"/>
                <a:cs typeface="Times New Roman" panose="02020603050405020304" pitchFamily="18" charset="0"/>
              </a:rPr>
              <a:t>SOFTWARE</a:t>
            </a:r>
            <a:r>
              <a:rPr lang="en-US" dirty="0">
                <a:ln/>
                <a:solidFill>
                  <a:schemeClr val="bg2">
                    <a:lumMod val="50000"/>
                  </a:schemeClr>
                </a:solidFill>
                <a:latin typeface="Times New Roman" panose="02020603050405020304" pitchFamily="18" charset="0"/>
                <a:cs typeface="Times New Roman" panose="02020603050405020304" pitchFamily="18" charset="0"/>
              </a:rPr>
              <a:t>  </a:t>
            </a:r>
            <a:r>
              <a:rPr lang="en-US" dirty="0">
                <a:ln/>
                <a:solidFill>
                  <a:srgbClr val="0070C0"/>
                </a:solidFill>
                <a:latin typeface="Times New Roman" panose="02020603050405020304" pitchFamily="18" charset="0"/>
                <a:cs typeface="Times New Roman" panose="02020603050405020304" pitchFamily="18" charset="0"/>
              </a:rPr>
              <a:t>REQUIREMENTS</a:t>
            </a:r>
            <a:br>
              <a:rPr lang="en-IN" dirty="0">
                <a:solidFill>
                  <a:srgbClr val="0070C0"/>
                </a:solidFill>
              </a:rPr>
            </a:br>
            <a:endParaRPr lang="en-IN" dirty="0"/>
          </a:p>
        </p:txBody>
      </p:sp>
      <p:sp>
        <p:nvSpPr>
          <p:cNvPr id="3" name="Content Placeholder 2">
            <a:extLst>
              <a:ext uri="{FF2B5EF4-FFF2-40B4-BE49-F238E27FC236}">
                <a16:creationId xmlns:a16="http://schemas.microsoft.com/office/drawing/2014/main" id="{4828DBD4-5928-4F18-893F-BFBDAED88082}"/>
              </a:ext>
            </a:extLst>
          </p:cNvPr>
          <p:cNvSpPr>
            <a:spLocks noGrp="1"/>
          </p:cNvSpPr>
          <p:nvPr>
            <p:ph idx="1"/>
          </p:nvPr>
        </p:nvSpPr>
        <p:spPr/>
        <p:txBody>
          <a:bodyPr>
            <a:normAutofit/>
          </a:bodyPr>
          <a:lstStyle/>
          <a:p>
            <a:r>
              <a:rPr lang="en-IN" sz="2000" dirty="0"/>
              <a:t>Arduino IDE – 1.6.4</a:t>
            </a:r>
          </a:p>
          <a:p>
            <a:r>
              <a:rPr lang="en-IN" sz="2000" dirty="0"/>
              <a:t>Google Assistant</a:t>
            </a:r>
          </a:p>
          <a:p>
            <a:r>
              <a:rPr lang="en-IN" sz="2000" dirty="0"/>
              <a:t>IFTTT for android 4.0.2+</a:t>
            </a:r>
          </a:p>
          <a:p>
            <a:r>
              <a:rPr lang="en-IN" sz="2000" dirty="0"/>
              <a:t>Adafruit MQTT</a:t>
            </a:r>
          </a:p>
        </p:txBody>
      </p:sp>
      <p:sp>
        <p:nvSpPr>
          <p:cNvPr id="4" name="Date Placeholder 3">
            <a:extLst>
              <a:ext uri="{FF2B5EF4-FFF2-40B4-BE49-F238E27FC236}">
                <a16:creationId xmlns:a16="http://schemas.microsoft.com/office/drawing/2014/main" id="{224FF52B-8E53-4620-AD32-843F88A51697}"/>
              </a:ext>
            </a:extLst>
          </p:cNvPr>
          <p:cNvSpPr>
            <a:spLocks noGrp="1"/>
          </p:cNvSpPr>
          <p:nvPr>
            <p:ph type="dt" sz="half" idx="10"/>
          </p:nvPr>
        </p:nvSpPr>
        <p:spPr>
          <a:xfrm>
            <a:off x="9314822" y="6493423"/>
            <a:ext cx="2315621" cy="370396"/>
          </a:xfrm>
        </p:spPr>
        <p:txBody>
          <a:bodyPr/>
          <a:lstStyle/>
          <a:p>
            <a:fld id="{9760A0BA-F335-4EAE-9FD1-C37DBDF9B57A}" type="datetime3">
              <a:rPr lang="en-US" sz="2000" smtClean="0"/>
              <a:t>14 October 2019</a:t>
            </a:fld>
            <a:endParaRPr lang="en-US" dirty="0"/>
          </a:p>
        </p:txBody>
      </p:sp>
      <p:sp>
        <p:nvSpPr>
          <p:cNvPr id="5" name="Slide Number Placeholder 4">
            <a:extLst>
              <a:ext uri="{FF2B5EF4-FFF2-40B4-BE49-F238E27FC236}">
                <a16:creationId xmlns:a16="http://schemas.microsoft.com/office/drawing/2014/main" id="{5CE59BE7-E9D6-48C0-8A26-4294EBB19B23}"/>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2050" name="Picture 2" descr="Image result for arduino 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4373" y="1279505"/>
            <a:ext cx="4254302" cy="23930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assist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5858" y="2843498"/>
            <a:ext cx="3799033" cy="25295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681C9D-D683-42F6-9E67-B5033B77B81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950894" y="3471827"/>
            <a:ext cx="3032760" cy="1516380"/>
          </a:xfrm>
          <a:prstGeom prst="rect">
            <a:avLst/>
          </a:prstGeom>
          <a:noFill/>
          <a:ln>
            <a:noFill/>
          </a:ln>
        </p:spPr>
      </p:pic>
      <p:pic>
        <p:nvPicPr>
          <p:cNvPr id="11" name="Picture 10">
            <a:extLst>
              <a:ext uri="{FF2B5EF4-FFF2-40B4-BE49-F238E27FC236}">
                <a16:creationId xmlns:a16="http://schemas.microsoft.com/office/drawing/2014/main" id="{E03DAFE6-B8BB-4782-AD49-AECECAD5BA7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2979" y="3948933"/>
            <a:ext cx="5113020" cy="2583180"/>
          </a:xfrm>
          <a:prstGeom prst="rect">
            <a:avLst/>
          </a:prstGeom>
          <a:noFill/>
          <a:ln>
            <a:noFill/>
          </a:ln>
        </p:spPr>
      </p:pic>
    </p:spTree>
    <p:extLst>
      <p:ext uri="{BB962C8B-B14F-4D97-AF65-F5344CB8AC3E}">
        <p14:creationId xmlns:p14="http://schemas.microsoft.com/office/powerpoint/2010/main" val="1474022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823F0-697F-4682-AEE7-5C74EF056538}"/>
              </a:ext>
            </a:extLst>
          </p:cNvPr>
          <p:cNvSpPr>
            <a:spLocks noGrp="1"/>
          </p:cNvSpPr>
          <p:nvPr>
            <p:ph type="title"/>
          </p:nvPr>
        </p:nvSpPr>
        <p:spPr>
          <a:xfrm>
            <a:off x="-899304" y="559732"/>
            <a:ext cx="8911687" cy="1280890"/>
          </a:xfrm>
        </p:spPr>
        <p:txBody>
          <a:bodyPr>
            <a:normAutofit/>
          </a:bodyPr>
          <a:lstStyle/>
          <a:p>
            <a:pPr algn="ctr"/>
            <a:r>
              <a:rPr lang="en-IN" sz="3200" dirty="0">
                <a:latin typeface="Times New Roman" panose="02020603050405020304" pitchFamily="18" charset="0"/>
                <a:cs typeface="Times New Roman" panose="02020603050405020304" pitchFamily="18" charset="0"/>
              </a:rPr>
              <a:t>BLOCK DIAGRAM</a:t>
            </a:r>
          </a:p>
        </p:txBody>
      </p:sp>
      <p:sp>
        <p:nvSpPr>
          <p:cNvPr id="4" name="Date Placeholder 3">
            <a:extLst>
              <a:ext uri="{FF2B5EF4-FFF2-40B4-BE49-F238E27FC236}">
                <a16:creationId xmlns:a16="http://schemas.microsoft.com/office/drawing/2014/main" id="{C2830DF4-677B-43E2-9B8F-7B246BBFDB1D}"/>
              </a:ext>
            </a:extLst>
          </p:cNvPr>
          <p:cNvSpPr>
            <a:spLocks noGrp="1"/>
          </p:cNvSpPr>
          <p:nvPr>
            <p:ph type="dt" sz="half" idx="10"/>
          </p:nvPr>
        </p:nvSpPr>
        <p:spPr>
          <a:xfrm>
            <a:off x="9060873" y="6487604"/>
            <a:ext cx="2388657" cy="370396"/>
          </a:xfrm>
        </p:spPr>
        <p:txBody>
          <a:bodyPr/>
          <a:lstStyle/>
          <a:p>
            <a:fld id="{9760A0BA-F335-4EAE-9FD1-C37DBDF9B57A}" type="datetime3">
              <a:rPr lang="en-US" sz="2000" smtClean="0"/>
              <a:t>14 October 2019</a:t>
            </a:fld>
            <a:endParaRPr lang="en-US" dirty="0"/>
          </a:p>
        </p:txBody>
      </p:sp>
      <p:sp>
        <p:nvSpPr>
          <p:cNvPr id="5" name="Slide Number Placeholder 4">
            <a:extLst>
              <a:ext uri="{FF2B5EF4-FFF2-40B4-BE49-F238E27FC236}">
                <a16:creationId xmlns:a16="http://schemas.microsoft.com/office/drawing/2014/main" id="{69EAE77D-182D-4FFB-9E20-E10FF5C01737}"/>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3074" name="Picture 2" descr="Image result for block diagram for home automation using google assist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579" y="1596537"/>
            <a:ext cx="5408347" cy="45339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Image result for block diagram for home automation using google assistant"/>
          <p:cNvSpPr>
            <a:spLocks noChangeAspect="1" noChangeArrowheads="1"/>
          </p:cNvSpPr>
          <p:nvPr/>
        </p:nvSpPr>
        <p:spPr bwMode="auto">
          <a:xfrm>
            <a:off x="1984375" y="31930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block diagram for home automation using google assista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block diagram for home automation using google assistant"/>
          <p:cNvSpPr>
            <a:spLocks noChangeAspect="1" noChangeArrowheads="1"/>
          </p:cNvSpPr>
          <p:nvPr/>
        </p:nvSpPr>
        <p:spPr bwMode="auto">
          <a:xfrm>
            <a:off x="-5604387" y="-5904443"/>
            <a:ext cx="6064762" cy="60647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57F4D857-1894-46D2-99DD-07031F4D6F1D}"/>
              </a:ext>
            </a:extLst>
          </p:cNvPr>
          <p:cNvPicPr>
            <a:picLocks noChangeAspect="1"/>
          </p:cNvPicPr>
          <p:nvPr/>
        </p:nvPicPr>
        <p:blipFill>
          <a:blip r:embed="rId3"/>
          <a:stretch>
            <a:fillRect/>
          </a:stretch>
        </p:blipFill>
        <p:spPr>
          <a:xfrm>
            <a:off x="7159098" y="559732"/>
            <a:ext cx="4290432" cy="5570705"/>
          </a:xfrm>
          <a:prstGeom prst="rect">
            <a:avLst/>
          </a:prstGeom>
        </p:spPr>
      </p:pic>
    </p:spTree>
    <p:extLst>
      <p:ext uri="{BB962C8B-B14F-4D97-AF65-F5344CB8AC3E}">
        <p14:creationId xmlns:p14="http://schemas.microsoft.com/office/powerpoint/2010/main" val="3391715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FEA0-DEA0-4061-B4EE-A4355A8809E8}"/>
              </a:ext>
            </a:extLst>
          </p:cNvPr>
          <p:cNvSpPr>
            <a:spLocks noGrp="1"/>
          </p:cNvSpPr>
          <p:nvPr>
            <p:ph type="title"/>
          </p:nvPr>
        </p:nvSpPr>
        <p:spPr>
          <a:xfrm>
            <a:off x="2592925" y="624110"/>
            <a:ext cx="8911687" cy="755513"/>
          </a:xfrm>
        </p:spPr>
        <p:txBody>
          <a:bodyPr>
            <a:normAutofit fontScale="90000"/>
          </a:bodyPr>
          <a:lstStyle/>
          <a:p>
            <a:pPr algn="ctr"/>
            <a:r>
              <a:rPr lang="en-IN" sz="3200" dirty="0">
                <a:latin typeface="Times New Roman" panose="02020603050405020304" pitchFamily="18" charset="0"/>
                <a:cs typeface="Times New Roman" panose="02020603050405020304" pitchFamily="18" charset="0"/>
              </a:rPr>
              <a:t>IMPLEMENTATION SCREENSHOTS</a:t>
            </a:r>
            <a:br>
              <a:rPr lang="en-IN" dirty="0"/>
            </a:br>
            <a:endParaRPr lang="en-IN" dirty="0"/>
          </a:p>
        </p:txBody>
      </p:sp>
      <p:sp>
        <p:nvSpPr>
          <p:cNvPr id="4" name="Date Placeholder 3">
            <a:extLst>
              <a:ext uri="{FF2B5EF4-FFF2-40B4-BE49-F238E27FC236}">
                <a16:creationId xmlns:a16="http://schemas.microsoft.com/office/drawing/2014/main" id="{4B8F4A3E-4FF5-4AC8-9682-F3A968CFB89C}"/>
              </a:ext>
            </a:extLst>
          </p:cNvPr>
          <p:cNvSpPr>
            <a:spLocks noGrp="1"/>
          </p:cNvSpPr>
          <p:nvPr>
            <p:ph type="dt" sz="half" idx="10"/>
          </p:nvPr>
        </p:nvSpPr>
        <p:spPr>
          <a:xfrm>
            <a:off x="9314822" y="6130437"/>
            <a:ext cx="2193073" cy="370396"/>
          </a:xfrm>
        </p:spPr>
        <p:txBody>
          <a:bodyPr/>
          <a:lstStyle/>
          <a:p>
            <a:pPr algn="ctr"/>
            <a:fld id="{9760A0BA-F335-4EAE-9FD1-C37DBDF9B57A}" type="datetime3">
              <a:rPr lang="en-US" sz="1800" smtClean="0"/>
              <a:pPr algn="ctr"/>
              <a:t>14 October 2019</a:t>
            </a:fld>
            <a:endParaRPr lang="en-US" sz="1800" dirty="0"/>
          </a:p>
        </p:txBody>
      </p:sp>
      <p:sp>
        <p:nvSpPr>
          <p:cNvPr id="5" name="Slide Number Placeholder 4">
            <a:extLst>
              <a:ext uri="{FF2B5EF4-FFF2-40B4-BE49-F238E27FC236}">
                <a16:creationId xmlns:a16="http://schemas.microsoft.com/office/drawing/2014/main" id="{0BAC185F-C3A5-404E-93F3-5E883E94DE68}"/>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Picture 6">
            <a:extLst>
              <a:ext uri="{FF2B5EF4-FFF2-40B4-BE49-F238E27FC236}">
                <a16:creationId xmlns:a16="http://schemas.microsoft.com/office/drawing/2014/main" id="{F4774B8B-EDE3-4C5C-9C75-1D3AC9485A27}"/>
              </a:ext>
            </a:extLst>
          </p:cNvPr>
          <p:cNvPicPr>
            <a:picLocks noChangeAspect="1"/>
          </p:cNvPicPr>
          <p:nvPr/>
        </p:nvPicPr>
        <p:blipFill>
          <a:blip r:embed="rId2"/>
          <a:stretch>
            <a:fillRect/>
          </a:stretch>
        </p:blipFill>
        <p:spPr>
          <a:xfrm>
            <a:off x="1054905" y="1748588"/>
            <a:ext cx="4922892" cy="3729789"/>
          </a:xfrm>
          <a:prstGeom prst="rect">
            <a:avLst/>
          </a:prstGeom>
        </p:spPr>
      </p:pic>
      <p:pic>
        <p:nvPicPr>
          <p:cNvPr id="9" name="Picture 8">
            <a:extLst>
              <a:ext uri="{FF2B5EF4-FFF2-40B4-BE49-F238E27FC236}">
                <a16:creationId xmlns:a16="http://schemas.microsoft.com/office/drawing/2014/main" id="{3C3078FE-3540-4A30-A8B9-522B1A39BBCA}"/>
              </a:ext>
            </a:extLst>
          </p:cNvPr>
          <p:cNvPicPr>
            <a:picLocks noChangeAspect="1"/>
          </p:cNvPicPr>
          <p:nvPr/>
        </p:nvPicPr>
        <p:blipFill>
          <a:blip r:embed="rId3"/>
          <a:stretch>
            <a:fillRect/>
          </a:stretch>
        </p:blipFill>
        <p:spPr>
          <a:xfrm>
            <a:off x="6555258" y="1826794"/>
            <a:ext cx="4379495" cy="3729789"/>
          </a:xfrm>
          <a:prstGeom prst="rect">
            <a:avLst/>
          </a:prstGeom>
        </p:spPr>
      </p:pic>
    </p:spTree>
    <p:extLst>
      <p:ext uri="{BB962C8B-B14F-4D97-AF65-F5344CB8AC3E}">
        <p14:creationId xmlns:p14="http://schemas.microsoft.com/office/powerpoint/2010/main" val="43645894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405</Words>
  <Application>Microsoft Office PowerPoint</Application>
  <PresentationFormat>Widescreen</PresentationFormat>
  <Paragraphs>95</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Cambria</vt:lpstr>
      <vt:lpstr>Century Gothic</vt:lpstr>
      <vt:lpstr>Times New Roman</vt:lpstr>
      <vt:lpstr>Wingdings 3</vt:lpstr>
      <vt:lpstr>Wisp</vt:lpstr>
      <vt:lpstr>PowerPoint Presentation</vt:lpstr>
      <vt:lpstr>OUT LINE</vt:lpstr>
      <vt:lpstr>ABSTRACT</vt:lpstr>
      <vt:lpstr>OBJECTIVE</vt:lpstr>
      <vt:lpstr>MOTIVATION</vt:lpstr>
      <vt:lpstr>HARDWARE    REQUIREMENTS </vt:lpstr>
      <vt:lpstr>SOFTWARE  REQUIREMENTS </vt:lpstr>
      <vt:lpstr>BLOCK DIAGRAM</vt:lpstr>
      <vt:lpstr>IMPLEMENTATION SCREENSHOTS </vt:lpstr>
      <vt:lpstr>ROLES AND RESPONSIBILITIES OF EVERY PROJECT MEMBER  </vt:lpstr>
      <vt:lpstr>EXPECTED OUTCOME </vt:lpstr>
      <vt:lpstr>FUTURE SCOPE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mansi nakrani</dc:creator>
  <cp:lastModifiedBy>Mansi</cp:lastModifiedBy>
  <cp:revision>39</cp:revision>
  <dcterms:created xsi:type="dcterms:W3CDTF">2019-07-23T04:29:16Z</dcterms:created>
  <dcterms:modified xsi:type="dcterms:W3CDTF">2019-10-14T03:15:44Z</dcterms:modified>
</cp:coreProperties>
</file>